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7"/>
  </p:notesMasterIdLst>
  <p:handoutMasterIdLst>
    <p:handoutMasterId r:id="rId8"/>
  </p:handoutMasterIdLst>
  <p:sldIdLst>
    <p:sldId id="380" r:id="rId2"/>
    <p:sldId id="415" r:id="rId3"/>
    <p:sldId id="417" r:id="rId4"/>
    <p:sldId id="418" r:id="rId5"/>
    <p:sldId id="422" r:id="rId6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26/9/2022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26/9/2022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2022-23 </a:t>
            </a:r>
            <a:r>
              <a:rPr lang="ja-JP" altLang="en-US" sz="2600" b="1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一年級同學修科指引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125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F46D90-316C-4486-B84C-B2604251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77902"/>
              </p:ext>
            </p:extLst>
          </p:nvPr>
        </p:nvGraphicFramePr>
        <p:xfrm>
          <a:off x="399492" y="94084"/>
          <a:ext cx="6562748" cy="63970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7532">
                  <a:extLst>
                    <a:ext uri="{9D8B030D-6E8A-4147-A177-3AD203B41FA5}">
                      <a16:colId xmlns:a16="http://schemas.microsoft.com/office/drawing/2014/main" val="3535199014"/>
                    </a:ext>
                  </a:extLst>
                </a:gridCol>
                <a:gridCol w="656431">
                  <a:extLst>
                    <a:ext uri="{9D8B030D-6E8A-4147-A177-3AD203B41FA5}">
                      <a16:colId xmlns:a16="http://schemas.microsoft.com/office/drawing/2014/main" val="1144644324"/>
                    </a:ext>
                  </a:extLst>
                </a:gridCol>
                <a:gridCol w="4337914">
                  <a:extLst>
                    <a:ext uri="{9D8B030D-6E8A-4147-A177-3AD203B41FA5}">
                      <a16:colId xmlns:a16="http://schemas.microsoft.com/office/drawing/2014/main" val="3486598471"/>
                    </a:ext>
                  </a:extLst>
                </a:gridCol>
                <a:gridCol w="890871">
                  <a:extLst>
                    <a:ext uri="{9D8B030D-6E8A-4147-A177-3AD203B41FA5}">
                      <a16:colId xmlns:a16="http://schemas.microsoft.com/office/drawing/2014/main" val="3299796304"/>
                    </a:ext>
                  </a:extLst>
                </a:gridCol>
              </a:tblGrid>
              <a:tr h="31960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5510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7583"/>
                  </a:ext>
                </a:extLst>
              </a:tr>
              <a:tr h="2681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2984"/>
                  </a:ext>
                </a:extLst>
              </a:tr>
              <a:tr h="49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3840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Usage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1863"/>
                  </a:ext>
                </a:extLst>
              </a:tr>
              <a:tr h="26937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162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Sociology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Anthropology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983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Statistics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211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 Kong Society and Culture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60358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3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180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0611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27230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67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4642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0397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091"/>
                  </a:ext>
                </a:extLst>
              </a:tr>
              <a:tr h="31189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89258"/>
                  </a:ext>
                </a:extLst>
              </a:tr>
              <a:tr h="22607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896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8341F206-C172-FAC7-91DF-47ED8E598B9F}"/>
              </a:ext>
            </a:extLst>
          </p:cNvPr>
          <p:cNvSpPr txBox="1"/>
          <p:nvPr/>
        </p:nvSpPr>
        <p:spPr>
          <a:xfrm>
            <a:off x="399492" y="6581001"/>
            <a:ext cx="541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endParaRPr kumimoji="1" lang="zh-HK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8653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1BA058-9E49-4EC6-9031-3D354BED8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56955"/>
              </p:ext>
            </p:extLst>
          </p:nvPr>
        </p:nvGraphicFramePr>
        <p:xfrm>
          <a:off x="435192" y="118959"/>
          <a:ext cx="6544447" cy="62398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5642">
                  <a:extLst>
                    <a:ext uri="{9D8B030D-6E8A-4147-A177-3AD203B41FA5}">
                      <a16:colId xmlns:a16="http://schemas.microsoft.com/office/drawing/2014/main" val="2447811139"/>
                    </a:ext>
                  </a:extLst>
                </a:gridCol>
                <a:gridCol w="654600">
                  <a:extLst>
                    <a:ext uri="{9D8B030D-6E8A-4147-A177-3AD203B41FA5}">
                      <a16:colId xmlns:a16="http://schemas.microsoft.com/office/drawing/2014/main" val="79195657"/>
                    </a:ext>
                  </a:extLst>
                </a:gridCol>
                <a:gridCol w="4325819">
                  <a:extLst>
                    <a:ext uri="{9D8B030D-6E8A-4147-A177-3AD203B41FA5}">
                      <a16:colId xmlns:a16="http://schemas.microsoft.com/office/drawing/2014/main" val="1588107330"/>
                    </a:ext>
                  </a:extLst>
                </a:gridCol>
                <a:gridCol w="888386">
                  <a:extLst>
                    <a:ext uri="{9D8B030D-6E8A-4147-A177-3AD203B41FA5}">
                      <a16:colId xmlns:a16="http://schemas.microsoft.com/office/drawing/2014/main" val="3434282903"/>
                    </a:ext>
                  </a:extLst>
                </a:gridCol>
              </a:tblGrid>
              <a:tr h="3048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HK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US" altLang="zh-HK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879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35992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34503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Writing 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8871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3348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35632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II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67579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Research Methods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0125"/>
                  </a:ext>
                </a:extLst>
              </a:tr>
              <a:tr h="75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221B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3629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6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980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7024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85111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2895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22095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829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9526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54413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050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795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C94683C4-AD6D-455F-AE59-95AC2919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2" y="6462042"/>
            <a:ext cx="48485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46411"/>
              </p:ext>
            </p:extLst>
          </p:nvPr>
        </p:nvGraphicFramePr>
        <p:xfrm>
          <a:off x="528739" y="92279"/>
          <a:ext cx="6348888" cy="639702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1312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21315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65005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Third Year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94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75414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49530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202926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</a:t>
                      </a: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Elective Courses* </a:t>
                      </a: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154680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FD0F791-0693-460B-ABA0-6DE59DBD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7" y="6520094"/>
            <a:ext cx="4079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8FBC7BBD-9729-465E-AEB2-64547368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11" y="6548129"/>
            <a:ext cx="475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79D531-9FDF-8A1B-0237-B234C00F7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98225"/>
              </p:ext>
            </p:extLst>
          </p:nvPr>
        </p:nvGraphicFramePr>
        <p:xfrm>
          <a:off x="384855" y="28760"/>
          <a:ext cx="6536061" cy="64307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48753">
                  <a:extLst>
                    <a:ext uri="{9D8B030D-6E8A-4147-A177-3AD203B41FA5}">
                      <a16:colId xmlns:a16="http://schemas.microsoft.com/office/drawing/2014/main" val="904714621"/>
                    </a:ext>
                  </a:extLst>
                </a:gridCol>
                <a:gridCol w="588123">
                  <a:extLst>
                    <a:ext uri="{9D8B030D-6E8A-4147-A177-3AD203B41FA5}">
                      <a16:colId xmlns:a16="http://schemas.microsoft.com/office/drawing/2014/main" val="1875480610"/>
                    </a:ext>
                  </a:extLst>
                </a:gridCol>
                <a:gridCol w="4663351">
                  <a:extLst>
                    <a:ext uri="{9D8B030D-6E8A-4147-A177-3AD203B41FA5}">
                      <a16:colId xmlns:a16="http://schemas.microsoft.com/office/drawing/2014/main" val="3791347069"/>
                    </a:ext>
                  </a:extLst>
                </a:gridCol>
                <a:gridCol w="635834">
                  <a:extLst>
                    <a:ext uri="{9D8B030D-6E8A-4147-A177-3AD203B41FA5}">
                      <a16:colId xmlns:a16="http://schemas.microsoft.com/office/drawing/2014/main" val="3327164521"/>
                    </a:ext>
                  </a:extLst>
                </a:gridCol>
              </a:tblGrid>
              <a:tr h="21431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59411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09866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116"/>
                  </a:ext>
                </a:extLst>
              </a:tr>
              <a:tr h="68304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401-2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Seminar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(for students whose GPAs are 3.0 or above)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803000"/>
                  </a:ext>
                </a:extLst>
              </a:tr>
              <a:tr h="44874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6 credits according to your chosen concentration)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3013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6867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Memory and Social Change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242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Digitized Media, Culture and Society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32536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Heritage Studies: Critical and Innovative Dimensions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11579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Film, Television and Society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64452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78013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Ethics and Corporate Social Responsibility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20110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of Social and Enterprise Innovation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5415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Contemporary Consumer and the Changing Community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96397"/>
                  </a:ext>
                </a:extLst>
              </a:tr>
              <a:tr h="61620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 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 for Senior Seminar mode; Choose 9 credits for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mode)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008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5281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359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53147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Globalization and Inequality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51324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Selected Topics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1888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Sociology of Organizations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69660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 Research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7253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Reform and Social Transformation in Contemporary China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9964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Movements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91902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Placement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41609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3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04349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4251</TotalTime>
  <Words>802</Words>
  <Application>Microsoft Office PowerPoint</Application>
  <PresentationFormat>On-screen Show (4:3)</PresentationFormat>
  <Paragraphs>341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613</cp:revision>
  <cp:lastPrinted>2021-04-08T10:58:27Z</cp:lastPrinted>
  <dcterms:created xsi:type="dcterms:W3CDTF">2016-10-28T05:26:25Z</dcterms:created>
  <dcterms:modified xsi:type="dcterms:W3CDTF">2022-09-26T06:20:25Z</dcterms:modified>
</cp:coreProperties>
</file>