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7"/>
  </p:notesMasterIdLst>
  <p:handoutMasterIdLst>
    <p:handoutMasterId r:id="rId8"/>
  </p:handoutMasterIdLst>
  <p:sldIdLst>
    <p:sldId id="380" r:id="rId2"/>
    <p:sldId id="415" r:id="rId3"/>
    <p:sldId id="417" r:id="rId4"/>
    <p:sldId id="418" r:id="rId5"/>
    <p:sldId id="422" r:id="rId6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26/9/2022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311772" y="667334"/>
            <a:ext cx="3184570" cy="3199051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0" y="3866385"/>
            <a:ext cx="2534856" cy="2979986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9009" y="4539343"/>
            <a:ext cx="2438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110344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251201" y="1501426"/>
            <a:ext cx="5643792" cy="377047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 </a:t>
            </a:r>
            <a:r>
              <a:rPr lang="ja-JP" altLang="en-US" sz="2600" b="1">
                <a:solidFill>
                  <a:schemeClr val="bg1"/>
                </a:solidFill>
              </a:rPr>
              <a:t>年度</a:t>
            </a:r>
            <a:endParaRPr lang="en-US" altLang="ja-JP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一年級同學修科指引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61317E3-E7CA-4348-B58E-0497BDF74CF1}"/>
              </a:ext>
            </a:extLst>
          </p:cNvPr>
          <p:cNvSpPr txBox="1"/>
          <p:nvPr/>
        </p:nvSpPr>
        <p:spPr>
          <a:xfrm>
            <a:off x="4168286" y="5567054"/>
            <a:ext cx="454942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600" dirty="0"/>
              <a:t>(</a:t>
            </a:r>
            <a:r>
              <a:rPr lang="zh-TW" altLang="en-US" sz="2600" dirty="0"/>
              <a:t>四年共修</a:t>
            </a:r>
            <a:r>
              <a:rPr lang="en-US" altLang="zh-TW" sz="2600"/>
              <a:t>125</a:t>
            </a:r>
            <a:r>
              <a:rPr lang="zh-TW" altLang="en-US" sz="2600"/>
              <a:t>學分</a:t>
            </a:r>
            <a:r>
              <a:rPr lang="zh-TW" altLang="en-US" sz="2600" dirty="0"/>
              <a:t>畢業</a:t>
            </a:r>
            <a:r>
              <a:rPr lang="en-US" altLang="zh-TW" sz="2600" dirty="0"/>
              <a:t>)</a:t>
            </a:r>
            <a:endParaRPr lang="zh-TW" altLang="en-US" sz="260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66FEFF7-1F8F-534A-8EB7-46E616A71F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4730" y="3943421"/>
            <a:ext cx="1076271" cy="91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3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F46D90-316C-4486-B84C-B26042513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877902"/>
              </p:ext>
            </p:extLst>
          </p:nvPr>
        </p:nvGraphicFramePr>
        <p:xfrm>
          <a:off x="399492" y="94084"/>
          <a:ext cx="6562748" cy="639705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77532">
                  <a:extLst>
                    <a:ext uri="{9D8B030D-6E8A-4147-A177-3AD203B41FA5}">
                      <a16:colId xmlns:a16="http://schemas.microsoft.com/office/drawing/2014/main" val="3535199014"/>
                    </a:ext>
                  </a:extLst>
                </a:gridCol>
                <a:gridCol w="656431">
                  <a:extLst>
                    <a:ext uri="{9D8B030D-6E8A-4147-A177-3AD203B41FA5}">
                      <a16:colId xmlns:a16="http://schemas.microsoft.com/office/drawing/2014/main" val="1144644324"/>
                    </a:ext>
                  </a:extLst>
                </a:gridCol>
                <a:gridCol w="4337914">
                  <a:extLst>
                    <a:ext uri="{9D8B030D-6E8A-4147-A177-3AD203B41FA5}">
                      <a16:colId xmlns:a16="http://schemas.microsoft.com/office/drawing/2014/main" val="3486598471"/>
                    </a:ext>
                  </a:extLst>
                </a:gridCol>
                <a:gridCol w="890871">
                  <a:extLst>
                    <a:ext uri="{9D8B030D-6E8A-4147-A177-3AD203B41FA5}">
                      <a16:colId xmlns:a16="http://schemas.microsoft.com/office/drawing/2014/main" val="3299796304"/>
                    </a:ext>
                  </a:extLst>
                </a:gridCol>
              </a:tblGrid>
              <a:tr h="31960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First Year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55510"/>
                  </a:ext>
                </a:extLst>
              </a:tr>
              <a:tr h="34546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7583"/>
                  </a:ext>
                </a:extLst>
              </a:tr>
              <a:tr h="26814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72984"/>
                  </a:ext>
                </a:extLst>
              </a:tr>
              <a:tr h="493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101-2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Year Chinese (including Practical Chinese Writing)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38405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ENG.      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111-2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Usage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31863"/>
                  </a:ext>
                </a:extLst>
              </a:tr>
              <a:tr h="26937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1627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 Sociology 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4998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 Anthropology 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39836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 Statistics 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72117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 Kong Society and Culture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60358"/>
                  </a:ext>
                </a:extLst>
              </a:tr>
              <a:tr h="34546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Elective Courses* (Choose 3 credits)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41806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Cultures in the Contemporary World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06112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Stratification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27230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Problem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867998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46422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Race and Ethnicity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03975"/>
                  </a:ext>
                </a:extLst>
              </a:tr>
              <a:tr h="345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09091"/>
                  </a:ext>
                </a:extLst>
              </a:tr>
              <a:tr h="31189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Education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789258"/>
                  </a:ext>
                </a:extLst>
              </a:tr>
              <a:tr h="22607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896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8341F206-C172-FAC7-91DF-47ED8E598B9F}"/>
              </a:ext>
            </a:extLst>
          </p:cNvPr>
          <p:cNvSpPr txBox="1"/>
          <p:nvPr/>
        </p:nvSpPr>
        <p:spPr>
          <a:xfrm>
            <a:off x="399492" y="6581001"/>
            <a:ext cx="5418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</a:t>
            </a:r>
            <a:endParaRPr kumimoji="1"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8653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1BA058-9E49-4EC6-9031-3D354BED8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56955"/>
              </p:ext>
            </p:extLst>
          </p:nvPr>
        </p:nvGraphicFramePr>
        <p:xfrm>
          <a:off x="435192" y="118959"/>
          <a:ext cx="6544447" cy="62398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75642">
                  <a:extLst>
                    <a:ext uri="{9D8B030D-6E8A-4147-A177-3AD203B41FA5}">
                      <a16:colId xmlns:a16="http://schemas.microsoft.com/office/drawing/2014/main" val="2447811139"/>
                    </a:ext>
                  </a:extLst>
                </a:gridCol>
                <a:gridCol w="654600">
                  <a:extLst>
                    <a:ext uri="{9D8B030D-6E8A-4147-A177-3AD203B41FA5}">
                      <a16:colId xmlns:a16="http://schemas.microsoft.com/office/drawing/2014/main" val="79195657"/>
                    </a:ext>
                  </a:extLst>
                </a:gridCol>
                <a:gridCol w="4325819">
                  <a:extLst>
                    <a:ext uri="{9D8B030D-6E8A-4147-A177-3AD203B41FA5}">
                      <a16:colId xmlns:a16="http://schemas.microsoft.com/office/drawing/2014/main" val="1588107330"/>
                    </a:ext>
                  </a:extLst>
                </a:gridCol>
                <a:gridCol w="888386">
                  <a:extLst>
                    <a:ext uri="{9D8B030D-6E8A-4147-A177-3AD203B41FA5}">
                      <a16:colId xmlns:a16="http://schemas.microsoft.com/office/drawing/2014/main" val="3434282903"/>
                    </a:ext>
                  </a:extLst>
                </a:gridCol>
              </a:tblGrid>
              <a:tr h="304851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zh-HK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en-US" altLang="zh-HK" sz="16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98797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235992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34503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ENG.      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211-2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Writing 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88717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33486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Sociological Theory 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35632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Sociological Theory II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67579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Research Methods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40125"/>
                  </a:ext>
                </a:extLst>
              </a:tr>
              <a:tr h="752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221A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221B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Applied Quantitative Social Research Methods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Applied Qualitative Social Research Methods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936298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Elective Courses* (Choose 6 credits)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9807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Cultures in the Contemporary World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70244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Stratification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85111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Problems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28954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22095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Race and Ethnicity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8297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59526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Education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154413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Elective (Elective courses offered by other departments)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90508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3795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C94683C4-AD6D-455F-AE59-95AC29193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2" y="6462042"/>
            <a:ext cx="48485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change.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4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3D10B2-8F70-4880-AF69-F62369124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546411"/>
              </p:ext>
            </p:extLst>
          </p:nvPr>
        </p:nvGraphicFramePr>
        <p:xfrm>
          <a:off x="528739" y="92279"/>
          <a:ext cx="6348888" cy="639702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21312">
                  <a:extLst>
                    <a:ext uri="{9D8B030D-6E8A-4147-A177-3AD203B41FA5}">
                      <a16:colId xmlns:a16="http://schemas.microsoft.com/office/drawing/2014/main" val="1758619390"/>
                    </a:ext>
                  </a:extLst>
                </a:gridCol>
                <a:gridCol w="521315">
                  <a:extLst>
                    <a:ext uri="{9D8B030D-6E8A-4147-A177-3AD203B41FA5}">
                      <a16:colId xmlns:a16="http://schemas.microsoft.com/office/drawing/2014/main" val="2411418201"/>
                    </a:ext>
                  </a:extLst>
                </a:gridCol>
                <a:gridCol w="4065005">
                  <a:extLst>
                    <a:ext uri="{9D8B030D-6E8A-4147-A177-3AD203B41FA5}">
                      <a16:colId xmlns:a16="http://schemas.microsoft.com/office/drawing/2014/main" val="3538842329"/>
                    </a:ext>
                  </a:extLst>
                </a:gridCol>
                <a:gridCol w="1141256">
                  <a:extLst>
                    <a:ext uri="{9D8B030D-6E8A-4147-A177-3AD203B41FA5}">
                      <a16:colId xmlns:a16="http://schemas.microsoft.com/office/drawing/2014/main" val="4241227567"/>
                    </a:ext>
                  </a:extLst>
                </a:gridCol>
              </a:tblGrid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Third Year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05292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521603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95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88146"/>
                  </a:ext>
                </a:extLst>
              </a:tr>
              <a:tr h="15912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451467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66889"/>
                  </a:ext>
                </a:extLst>
              </a:tr>
              <a:tr h="1943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Departmental Elective Courses (Choose 6 credits according to your chosen concentration)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5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95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86244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Innovation Concentration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09636"/>
                  </a:ext>
                </a:extLst>
              </a:tr>
              <a:tr h="19904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Sustainable and Innovative Cities in the Contemporary World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57147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Popular Culture in Asia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9152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Tourism and Culture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75414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Chinese Culture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49530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Community Concentration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4750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Economy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277673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Enterprise in Asia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8130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Poverty, Social Policy and Social Innovation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00902"/>
                  </a:ext>
                </a:extLst>
              </a:tr>
              <a:tr h="202926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Non-concentration Departmental </a:t>
                      </a: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Elective Courses* </a:t>
                      </a: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12 credits)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95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5317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8787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Education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2735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01581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Urban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0451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Deviance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495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Love, Family and Kinship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3887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Criminology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9103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Religion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953558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Development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56338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Relation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2613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Migration and Mobility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4521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Self, Emotion and Culture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0904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Change and Modernity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48755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Arts and Everyday Life in the Digital Era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11541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Learning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9637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Elective (Elective courses offered by other departments)</a:t>
                      </a:r>
                      <a:endParaRPr lang="zh-TW" altLang="en-US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altLang="zh-TW" sz="95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95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53212"/>
                  </a:ext>
                </a:extLst>
              </a:tr>
              <a:tr h="154680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zh-TW" sz="95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6172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CFD0F791-0693-460B-ABA0-6DE59DBD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37" y="6520094"/>
            <a:ext cx="40799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</a:t>
            </a: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1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8FBC7BBD-9729-465E-AEB2-645473686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11" y="6548129"/>
            <a:ext cx="475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will be subject to change.</a:t>
            </a:r>
            <a:endParaRPr kumimoji="0" lang="en-US" altLang="zh-TW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79D531-9FDF-8A1B-0237-B234C00F7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98225"/>
              </p:ext>
            </p:extLst>
          </p:nvPr>
        </p:nvGraphicFramePr>
        <p:xfrm>
          <a:off x="384855" y="28760"/>
          <a:ext cx="6536061" cy="64307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48753">
                  <a:extLst>
                    <a:ext uri="{9D8B030D-6E8A-4147-A177-3AD203B41FA5}">
                      <a16:colId xmlns:a16="http://schemas.microsoft.com/office/drawing/2014/main" val="904714621"/>
                    </a:ext>
                  </a:extLst>
                </a:gridCol>
                <a:gridCol w="588123">
                  <a:extLst>
                    <a:ext uri="{9D8B030D-6E8A-4147-A177-3AD203B41FA5}">
                      <a16:colId xmlns:a16="http://schemas.microsoft.com/office/drawing/2014/main" val="1875480610"/>
                    </a:ext>
                  </a:extLst>
                </a:gridCol>
                <a:gridCol w="4663351">
                  <a:extLst>
                    <a:ext uri="{9D8B030D-6E8A-4147-A177-3AD203B41FA5}">
                      <a16:colId xmlns:a16="http://schemas.microsoft.com/office/drawing/2014/main" val="3791347069"/>
                    </a:ext>
                  </a:extLst>
                </a:gridCol>
                <a:gridCol w="635834">
                  <a:extLst>
                    <a:ext uri="{9D8B030D-6E8A-4147-A177-3AD203B41FA5}">
                      <a16:colId xmlns:a16="http://schemas.microsoft.com/office/drawing/2014/main" val="3327164521"/>
                    </a:ext>
                  </a:extLst>
                </a:gridCol>
              </a:tblGrid>
              <a:tr h="214313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59411"/>
                  </a:ext>
                </a:extLst>
              </a:tr>
              <a:tr h="2144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09866"/>
                  </a:ext>
                </a:extLst>
              </a:tr>
              <a:tr h="2144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3/6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8116"/>
                  </a:ext>
                </a:extLst>
              </a:tr>
              <a:tr h="68304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401-2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Seminar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Honours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 (for students whose GPAs are 3.0 or above)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803000"/>
                  </a:ext>
                </a:extLst>
              </a:tr>
              <a:tr h="448749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Departmental Elective Courses </a:t>
                      </a:r>
                      <a:b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6 credits according to your chosen concentration)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3013"/>
                  </a:ext>
                </a:extLst>
              </a:tr>
              <a:tr h="2144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Innovation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868671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Collective Memory and Social Change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112427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Digitized Media, Culture and Society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32536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Heritage Studies: Critical and Innovative Dimensions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11579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Film, Television and Society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64452"/>
                  </a:ext>
                </a:extLst>
              </a:tr>
              <a:tr h="2144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Community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978013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Ethics and Corporate Social Responsibility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20110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of Social and Enterprise Innovation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5415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Contemporary Consumer and the Changing Community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96397"/>
                  </a:ext>
                </a:extLst>
              </a:tr>
              <a:tr h="616209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Non-concentration Departmental Elective Courses 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12 credits for Senior Seminar mode; Choose 9 credits for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Honours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 mode)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12/9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340081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Arts and Everyday Life in the Digital Era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52817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359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Self, Emotion and Culture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53147"/>
                  </a:ext>
                </a:extLst>
              </a:tr>
              <a:tr h="20744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Globalization and Inequality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51324"/>
                  </a:ext>
                </a:extLst>
              </a:tr>
              <a:tr h="20744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Selected Topics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21888"/>
                  </a:ext>
                </a:extLst>
              </a:tr>
              <a:tr h="20744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GB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Sociology of Organizations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69660"/>
                  </a:ext>
                </a:extLst>
              </a:tr>
              <a:tr h="20744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 Research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37253"/>
                  </a:ext>
                </a:extLst>
              </a:tr>
              <a:tr h="20744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Reform and Social Transformation in Contemporary China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9964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Collective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Behaviour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Social Movements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91902"/>
                  </a:ext>
                </a:extLst>
              </a:tr>
              <a:tr h="21445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Placement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541609"/>
                  </a:ext>
                </a:extLst>
              </a:tr>
              <a:tr h="21445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zh-TW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0033" marR="40033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31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04349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4251</TotalTime>
  <Words>802</Words>
  <Application>Microsoft Office PowerPoint</Application>
  <PresentationFormat>On-screen Show (4:3)</PresentationFormat>
  <Paragraphs>341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613</cp:revision>
  <cp:lastPrinted>2021-04-08T10:58:27Z</cp:lastPrinted>
  <dcterms:created xsi:type="dcterms:W3CDTF">2016-10-28T05:26:25Z</dcterms:created>
  <dcterms:modified xsi:type="dcterms:W3CDTF">2022-09-26T06:20:25Z</dcterms:modified>
</cp:coreProperties>
</file>